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7" r:id="rId2"/>
    <p:sldId id="266" r:id="rId3"/>
    <p:sldId id="315" r:id="rId4"/>
    <p:sldId id="325" r:id="rId5"/>
    <p:sldId id="326" r:id="rId6"/>
    <p:sldId id="327" r:id="rId7"/>
    <p:sldId id="328" r:id="rId8"/>
    <p:sldId id="323" r:id="rId9"/>
    <p:sldId id="32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85AE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810" autoAdjust="0"/>
  </p:normalViewPr>
  <p:slideViewPr>
    <p:cSldViewPr snapToGrid="0" showGuides="1">
      <p:cViewPr varScale="1">
        <p:scale>
          <a:sx n="114" d="100"/>
          <a:sy n="114" d="100"/>
        </p:scale>
        <p:origin x="414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4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AC74A-664E-43D3-859E-B35855730D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10C658-31F9-4A67-8267-E3463B262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D794A-17F4-48F7-A14F-39DCAE091952}" type="datetimeFigureOut">
              <a:rPr lang="en-US" smtClean="0"/>
              <a:t>11-Sep-21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BBBF1-3A7A-4F4B-8592-578ABE65B7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2F046-B531-4374-9A89-AC21BCA06E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DFAA7-D3C3-4D01-9299-453E25D16D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27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C6A87-CC60-415C-BFEE-13D1CAD6861A}" type="datetimeFigureOut">
              <a:rPr lang="en-US" smtClean="0"/>
              <a:t>11-Sep-21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51814-3B91-4036-94D2-3977634EE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25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810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anchor="ctr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79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357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anchor="ctr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5297714"/>
            <a:ext cx="3111954" cy="1560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15602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620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2E6F7-3BE5-4484-A73E-3EFDB7348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68071"/>
            <a:ext cx="10515600" cy="80554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AEFA0-9379-4E32-9D66-976465036916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FFB43B-30D9-4055-B912-4E3C85B03657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14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47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2233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3340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4458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61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01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-1"/>
            <a:ext cx="11991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085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86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334424"/>
            <a:ext cx="4448175" cy="1520824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9563" y="3118775"/>
            <a:ext cx="2927311" cy="308199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5" y="3118776"/>
            <a:ext cx="2926800" cy="308192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D9C5BC-5F16-4DC8-BAA3-30A378B7F5FB}"/>
              </a:ext>
            </a:extLst>
          </p:cNvPr>
          <p:cNvCxnSpPr>
            <a:cxnSpLocks/>
          </p:cNvCxnSpPr>
          <p:nvPr userDrawn="1"/>
        </p:nvCxnSpPr>
        <p:spPr>
          <a:xfrm>
            <a:off x="3452019" y="3106075"/>
            <a:ext cx="0" cy="30947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F0E9B02-FBE7-4B3F-833A-FCDE146B2DAD}"/>
              </a:ext>
            </a:extLst>
          </p:cNvPr>
          <p:cNvSpPr/>
          <p:nvPr userDrawn="1"/>
        </p:nvSpPr>
        <p:spPr>
          <a:xfrm>
            <a:off x="0" y="1405862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8960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58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1057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09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473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99560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50859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88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85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443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194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4248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4903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8786417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8698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933882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3037322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6337101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9813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4524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59235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1080789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3588" y="561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1034" y="2847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33588" y="5133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014259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8364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Picture Placeholder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6711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8135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4955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508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721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571" y="1437538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27571" y="27156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227571" y="4043892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27571" y="53682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925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473" y="1713955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1" name="Picture Placeholder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473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15151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Picture Placeholder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151" y="1713954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7322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8847343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5653828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900613" y="1233488"/>
            <a:ext cx="699135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1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96796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115204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297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7450621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0675" y="1233488"/>
            <a:ext cx="39512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5930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81415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79473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5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0622" y="1362696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00682" y="3781218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08643" y="1367561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198703" y="3786083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8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3791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575380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3DD3-9184-4434-93FC-DDB3E5B5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02458-F7EC-4A75-A897-E73CF8028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31584-D229-4F6C-BA8E-36782FDA8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B7AE8-665C-4FF6-B292-B525984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3189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ACFC-0D65-4857-AAEE-904747F38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94C5E-E06C-488C-AC82-331C53B94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C8C27-FA57-408C-8D6B-844D81BC8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8A18F-96D4-4F1F-BF6B-EDFACBF8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16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7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17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053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016000"/>
            <a:ext cx="3997324" cy="2501899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3619500"/>
            <a:ext cx="3997325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4A5F4-99AC-4FB3-8A59-AB8D7B4FC7D7}"/>
              </a:ext>
            </a:extLst>
          </p:cNvPr>
          <p:cNvSpPr/>
          <p:nvPr userDrawn="1"/>
        </p:nvSpPr>
        <p:spPr>
          <a:xfrm>
            <a:off x="0" y="1384300"/>
            <a:ext cx="177800" cy="44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1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60ACE-E228-45FD-83E3-FF4D1CCF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AF9FF-2A4E-41E6-956B-69BC625C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E1F87C-C7F2-4F14-86B1-854B7B0C580E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D9470-E137-41DF-A5CA-C7B4B9856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B12CC-D752-4664-B92F-BAEFF0416B7E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83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51" r:id="rId13"/>
    <p:sldLayoutId id="2147483670" r:id="rId14"/>
    <p:sldLayoutId id="2147483671" r:id="rId15"/>
    <p:sldLayoutId id="2147483672" r:id="rId16"/>
    <p:sldLayoutId id="2147483673" r:id="rId17"/>
    <p:sldLayoutId id="2147483652" r:id="rId18"/>
    <p:sldLayoutId id="2147483674" r:id="rId19"/>
    <p:sldLayoutId id="2147483675" r:id="rId20"/>
    <p:sldLayoutId id="2147483676" r:id="rId21"/>
    <p:sldLayoutId id="2147483677" r:id="rId22"/>
    <p:sldLayoutId id="2147483655" r:id="rId23"/>
    <p:sldLayoutId id="2147483678" r:id="rId24"/>
    <p:sldLayoutId id="2147483679" r:id="rId25"/>
    <p:sldLayoutId id="2147483680" r:id="rId26"/>
    <p:sldLayoutId id="2147483681" r:id="rId27"/>
    <p:sldLayoutId id="2147483653" r:id="rId28"/>
    <p:sldLayoutId id="2147483682" r:id="rId29"/>
    <p:sldLayoutId id="2147483683" r:id="rId30"/>
    <p:sldLayoutId id="2147483684" r:id="rId31"/>
    <p:sldLayoutId id="2147483685" r:id="rId32"/>
    <p:sldLayoutId id="2147483654" r:id="rId33"/>
    <p:sldLayoutId id="2147483686" r:id="rId34"/>
    <p:sldLayoutId id="2147483687" r:id="rId35"/>
    <p:sldLayoutId id="2147483689" r:id="rId36"/>
    <p:sldLayoutId id="2147483688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656" r:id="rId51"/>
    <p:sldLayoutId id="2147483657" r:id="rId5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orient="horz" pos="4133" userDrawn="1">
          <p15:clr>
            <a:srgbClr val="F26B43"/>
          </p15:clr>
        </p15:guide>
        <p15:guide id="4" pos="7491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4020" userDrawn="1">
          <p15:clr>
            <a:srgbClr val="F26B43"/>
          </p15:clr>
        </p15:guide>
        <p15:guide id="8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svg"/><Relationship Id="rId17" Type="http://schemas.openxmlformats.org/officeDocument/2006/relationships/image" Target="../media/image18.png"/><Relationship Id="rId2" Type="http://schemas.openxmlformats.org/officeDocument/2006/relationships/image" Target="../media/image4.png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svg"/><Relationship Id="rId15" Type="http://schemas.openxmlformats.org/officeDocument/2006/relationships/image" Target="../media/image16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hyperlink" Target="https://commons.wikimedia.org/wiki/File:Postgresql_elephant.sv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589159"/>
            <a:ext cx="4986338" cy="326231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Hotel Cancelation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D24F99-E026-485A-96CD-AEC981372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318278"/>
            <a:ext cx="4986338" cy="976311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dirty="0"/>
          </a:p>
        </p:txBody>
      </p:sp>
      <p:sp>
        <p:nvSpPr>
          <p:cNvPr id="21" name="Subtitle 3">
            <a:extLst>
              <a:ext uri="{FF2B5EF4-FFF2-40B4-BE49-F238E27FC236}">
                <a16:creationId xmlns:a16="http://schemas.microsoft.com/office/drawing/2014/main" id="{9A61FA48-06C1-4558-B4C8-F2FE80C2EA0B}"/>
              </a:ext>
            </a:extLst>
          </p:cNvPr>
          <p:cNvSpPr txBox="1">
            <a:spLocks/>
          </p:cNvSpPr>
          <p:nvPr/>
        </p:nvSpPr>
        <p:spPr>
          <a:xfrm>
            <a:off x="6905625" y="5952931"/>
            <a:ext cx="4986338" cy="4185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Burak Arslan</a:t>
            </a:r>
          </a:p>
          <a:p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82BBCAF-D055-48BA-BB21-85E478C53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9149" y="5162204"/>
            <a:ext cx="1695646" cy="610433"/>
          </a:xfrm>
          <a:prstGeom prst="rect">
            <a:avLst/>
          </a:prstGeom>
        </p:spPr>
      </p:pic>
      <p:pic>
        <p:nvPicPr>
          <p:cNvPr id="8" name="Picture Placeholder 7" descr="A picture containing building, outdoor, door, old&#10;&#10;Description automatically generated">
            <a:extLst>
              <a:ext uri="{FF2B5EF4-FFF2-40B4-BE49-F238E27FC236}">
                <a16:creationId xmlns:a16="http://schemas.microsoft.com/office/drawing/2014/main" id="{86305CBD-85E9-4FF0-894E-FA31A0498A1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2119" b="121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5496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DA63DAB2-725D-4795-B582-F625578A1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C3A97-195C-4BEE-ABC2-749731F5C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9792" y="1242326"/>
            <a:ext cx="6791180" cy="45590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Motivation : 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As Hotel we will overbook once we know our safe margin.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Objective : 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Try to predict the ones who will cancel reservations ? 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Goals : </a:t>
            </a:r>
          </a:p>
          <a:p>
            <a:pPr lvl="0"/>
            <a:r>
              <a:rPr lang="en-US" sz="1800" dirty="0">
                <a:solidFill>
                  <a:srgbClr val="3236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 to find best algorithm for each hotels and understand the which reservations will be canceled.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995BF524-845D-4ECC-94CF-D1F1B1236211}"/>
              </a:ext>
            </a:extLst>
          </p:cNvPr>
          <p:cNvSpPr txBox="1">
            <a:spLocks/>
          </p:cNvSpPr>
          <p:nvPr/>
        </p:nvSpPr>
        <p:spPr>
          <a:xfrm>
            <a:off x="6619198" y="2220790"/>
            <a:ext cx="5272764" cy="15515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7" name="Picture 6" descr="A picture containing indoor, floor&#10;&#10;Description automatically generated">
            <a:extLst>
              <a:ext uri="{FF2B5EF4-FFF2-40B4-BE49-F238E27FC236}">
                <a16:creationId xmlns:a16="http://schemas.microsoft.com/office/drawing/2014/main" id="{C377203A-EC08-47C3-93B0-95A1CC8A0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35" y="1242326"/>
            <a:ext cx="3737290" cy="533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11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28E1AD21-F8BD-4883-BA85-CBCC0EC38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C3A97-195C-4BEE-ABC2-749731F5C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8440" y="527217"/>
            <a:ext cx="6116312" cy="61578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 : 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Hotel booking demand datasets : Kaggle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119390 Entries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30 Features</a:t>
            </a:r>
          </a:p>
          <a:p>
            <a:pPr lvl="1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Tools :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Data Cleaning : pandas,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numpy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Visualizations : matplotlib, seaborn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ML :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sklearn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K-fold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Development Environment :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Roadmap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Data Fetch &amp; Clean 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Postgresql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-&gt;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) 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Feature Engineering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Model Selection with K-Fold 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Optimize </a:t>
            </a:r>
          </a:p>
          <a:p>
            <a:pPr lvl="1">
              <a:lnSpc>
                <a:spcPct val="100000"/>
              </a:lnSpc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995BF524-845D-4ECC-94CF-D1F1B1236211}"/>
              </a:ext>
            </a:extLst>
          </p:cNvPr>
          <p:cNvSpPr txBox="1">
            <a:spLocks/>
          </p:cNvSpPr>
          <p:nvPr/>
        </p:nvSpPr>
        <p:spPr>
          <a:xfrm>
            <a:off x="6619198" y="2220790"/>
            <a:ext cx="5272764" cy="15515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12FC94E5-89D2-4D9A-94E8-400B241AA1BE}"/>
              </a:ext>
            </a:extLst>
          </p:cNvPr>
          <p:cNvSpPr txBox="1">
            <a:spLocks/>
          </p:cNvSpPr>
          <p:nvPr/>
        </p:nvSpPr>
        <p:spPr>
          <a:xfrm>
            <a:off x="506908" y="672957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D1EBDF2E-9166-4530-963A-E1C683F7E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73" y="6017374"/>
            <a:ext cx="2277214" cy="54653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8A15C56-49C0-42C8-B330-884A30687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73" y="2568421"/>
            <a:ext cx="2277214" cy="65308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903608F-0DF9-43AF-A940-22AC9CAA73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3766" y="4562055"/>
            <a:ext cx="1481067" cy="1481067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D841E8A4-A866-4289-B92C-33398E26D2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708" y="3327364"/>
            <a:ext cx="3961342" cy="1600982"/>
          </a:xfrm>
          <a:prstGeom prst="rect">
            <a:avLst/>
          </a:prstGeom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CC7E3AF7-EE4C-427B-B66F-FCFC6BB1C1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5526" y="1888988"/>
            <a:ext cx="1540012" cy="154001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E387A3C-7D90-4F4B-A695-D0D344CC166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60847" y="3462418"/>
            <a:ext cx="1075384" cy="1246468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F870D99F-E3DF-4588-A42A-047DA582037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3625523" y="745851"/>
            <a:ext cx="2083148" cy="2149114"/>
          </a:xfrm>
          <a:prstGeom prst="rect">
            <a:avLst/>
          </a:prstGeom>
        </p:spPr>
      </p:pic>
      <p:sp>
        <p:nvSpPr>
          <p:cNvPr id="7" name="AutoShape 4">
            <a:extLst>
              <a:ext uri="{FF2B5EF4-FFF2-40B4-BE49-F238E27FC236}">
                <a16:creationId xmlns:a16="http://schemas.microsoft.com/office/drawing/2014/main" id="{F8EA66A5-ABFD-4BAB-A932-2C0804FE2F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Kaggle Logo [ Download - Logo - icon ] png svg">
            <a:extLst>
              <a:ext uri="{FF2B5EF4-FFF2-40B4-BE49-F238E27FC236}">
                <a16:creationId xmlns:a16="http://schemas.microsoft.com/office/drawing/2014/main" id="{6B1323E0-C838-43DB-B056-1C60D05B98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0">
            <a:extLst>
              <a:ext uri="{FF2B5EF4-FFF2-40B4-BE49-F238E27FC236}">
                <a16:creationId xmlns:a16="http://schemas.microsoft.com/office/drawing/2014/main" id="{E9843378-A170-4E3B-9D90-DA92667CCA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8CE430C-A592-4B85-B3B3-43562412735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858837" y="4825515"/>
            <a:ext cx="3272541" cy="1772134"/>
          </a:xfrm>
          <a:prstGeom prst="rect">
            <a:avLst/>
          </a:prstGeom>
        </p:spPr>
      </p:pic>
      <p:pic>
        <p:nvPicPr>
          <p:cNvPr id="1036" name="Picture 12" descr="Kaggle">
            <a:extLst>
              <a:ext uri="{FF2B5EF4-FFF2-40B4-BE49-F238E27FC236}">
                <a16:creationId xmlns:a16="http://schemas.microsoft.com/office/drawing/2014/main" id="{6C40469B-54B0-4584-AE08-3B55C5AAF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26" y="1498590"/>
            <a:ext cx="228600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568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BBC32C2C-F0A1-49C4-A8DD-343C78B9A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35156-26CB-4204-BF68-B8FDFF5EC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4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6835C91-508D-4A60-831D-4572AE09E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397" y="398770"/>
            <a:ext cx="3881792" cy="272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A71DEB1-90A0-4135-86DB-864495EC1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8772"/>
            <a:ext cx="3881791" cy="272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982EDBAA-D423-47B4-B958-92FA699F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395" y="3340949"/>
            <a:ext cx="8253725" cy="351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578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BBC32C2C-F0A1-49C4-A8DD-343C78B9A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35156-26CB-4204-BF68-B8FDFF5EC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754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BBC32C2C-F0A1-49C4-A8DD-343C78B9A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1000"/>
              </a:spcBef>
              <a:defRPr/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28EA2CEF-46CC-4BCD-8428-2318296B99BF}"/>
              </a:ext>
            </a:extLst>
          </p:cNvPr>
          <p:cNvSpPr txBox="1">
            <a:spLocks/>
          </p:cNvSpPr>
          <p:nvPr/>
        </p:nvSpPr>
        <p:spPr>
          <a:xfrm>
            <a:off x="523875" y="412751"/>
            <a:ext cx="11520487" cy="75564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  <a:buFont typeface="Arial" panose="020B0604020202020204" pitchFamily="34" charset="0"/>
              <a:buNone/>
              <a:defRPr/>
            </a:pPr>
            <a:endParaRPr 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6D739F-996C-4224-B964-47A754120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0F69E6-9178-47D4-A270-D83D6CD95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8" y="1780415"/>
            <a:ext cx="6779035" cy="45960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FB8913-51B0-449B-BEBC-C3FE532DDFEF}"/>
              </a:ext>
            </a:extLst>
          </p:cNvPr>
          <p:cNvSpPr/>
          <p:nvPr/>
        </p:nvSpPr>
        <p:spPr>
          <a:xfrm>
            <a:off x="1563264" y="5940913"/>
            <a:ext cx="1163159" cy="41054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24592E-3FBB-4AC1-A936-A03CE52AF96B}"/>
              </a:ext>
            </a:extLst>
          </p:cNvPr>
          <p:cNvSpPr/>
          <p:nvPr/>
        </p:nvSpPr>
        <p:spPr>
          <a:xfrm>
            <a:off x="1563264" y="3701776"/>
            <a:ext cx="1163159" cy="41054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3E7640-717C-4B49-AD75-439F7FBC71E1}"/>
              </a:ext>
            </a:extLst>
          </p:cNvPr>
          <p:cNvSpPr/>
          <p:nvPr/>
        </p:nvSpPr>
        <p:spPr>
          <a:xfrm>
            <a:off x="1263942" y="5553512"/>
            <a:ext cx="1163159" cy="38740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C3777E-54F5-497D-94E2-3D0841467C7F}"/>
              </a:ext>
            </a:extLst>
          </p:cNvPr>
          <p:cNvSpPr txBox="1"/>
          <p:nvPr/>
        </p:nvSpPr>
        <p:spPr>
          <a:xfrm>
            <a:off x="5188863" y="981684"/>
            <a:ext cx="309946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</a:t>
            </a:r>
          </a:p>
          <a:p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78EA4BC-C3B1-44D4-AF5D-11D72B0F1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1928" y="1780415"/>
            <a:ext cx="4366433" cy="216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950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1D994-7651-493A-85A5-AE8380B57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FC74D5B-ED5B-4200-A72E-76BBE377FD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675" y="1180987"/>
            <a:ext cx="2187194" cy="541666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149D7-2F8C-4B64-BD64-B5837010A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53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BBC32C2C-F0A1-49C4-A8DD-343C78B9A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1000"/>
              </a:spcBef>
              <a:defRPr/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28EA2CEF-46CC-4BCD-8428-2318296B99BF}"/>
              </a:ext>
            </a:extLst>
          </p:cNvPr>
          <p:cNvSpPr txBox="1">
            <a:spLocks/>
          </p:cNvSpPr>
          <p:nvPr/>
        </p:nvSpPr>
        <p:spPr>
          <a:xfrm>
            <a:off x="523875" y="412751"/>
            <a:ext cx="11520487" cy="75564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  <a:buFont typeface="Arial" panose="020B0604020202020204" pitchFamily="34" charset="0"/>
              <a:buNone/>
              <a:defRPr/>
            </a:pPr>
            <a:endParaRPr 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6D739F-996C-4224-B964-47A754120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8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FF1EA3-8659-4335-8406-F6FC1EA7F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773" y="1089491"/>
            <a:ext cx="3383006" cy="2727223"/>
          </a:xfrm>
          <a:prstGeom prst="rect">
            <a:avLst/>
          </a:prstGeom>
        </p:spPr>
      </p:pic>
      <p:pic>
        <p:nvPicPr>
          <p:cNvPr id="4113" name="Picture 17">
            <a:extLst>
              <a:ext uri="{FF2B5EF4-FFF2-40B4-BE49-F238E27FC236}">
                <a16:creationId xmlns:a16="http://schemas.microsoft.com/office/drawing/2014/main" id="{1E6BA059-5B79-4F09-AD8C-BBAC2F4A7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951" y="3949699"/>
            <a:ext cx="36766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5" name="Picture 19">
            <a:extLst>
              <a:ext uri="{FF2B5EF4-FFF2-40B4-BE49-F238E27FC236}">
                <a16:creationId xmlns:a16="http://schemas.microsoft.com/office/drawing/2014/main" id="{6111CEE3-3B0C-462F-98B2-D3729A997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017" y="933450"/>
            <a:ext cx="3676650" cy="296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7" name="Picture 21">
            <a:extLst>
              <a:ext uri="{FF2B5EF4-FFF2-40B4-BE49-F238E27FC236}">
                <a16:creationId xmlns:a16="http://schemas.microsoft.com/office/drawing/2014/main" id="{B2955E7E-C4FD-4A3D-9927-07BF07B65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377" y="3902903"/>
            <a:ext cx="36766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761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BBC32C2C-F0A1-49C4-A8DD-343C78B9A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1000"/>
              </a:spcBef>
              <a:defRPr/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28EA2CEF-46CC-4BCD-8428-2318296B99BF}"/>
              </a:ext>
            </a:extLst>
          </p:cNvPr>
          <p:cNvSpPr txBox="1">
            <a:spLocks/>
          </p:cNvSpPr>
          <p:nvPr/>
        </p:nvSpPr>
        <p:spPr>
          <a:xfrm>
            <a:off x="523875" y="412751"/>
            <a:ext cx="11520487" cy="75564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  <a:buFont typeface="Arial" panose="020B0604020202020204" pitchFamily="34" charset="0"/>
              <a:buNone/>
              <a:defRPr/>
            </a:pPr>
            <a:endParaRPr 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6D739F-996C-4224-B964-47A754120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ECF743-8917-4FA4-B0C0-EA31C2BE7495}"/>
              </a:ext>
            </a:extLst>
          </p:cNvPr>
          <p:cNvSpPr txBox="1"/>
          <p:nvPr/>
        </p:nvSpPr>
        <p:spPr>
          <a:xfrm>
            <a:off x="523701" y="1147156"/>
            <a:ext cx="10706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Tx/>
              <a:buChar char="-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FE2451-809F-409F-8FFE-DB50311F8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632" y="1403654"/>
            <a:ext cx="8485757" cy="4628030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 web site with flask that will predict the if the reservation will be canceled or not.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Different models for different sessions.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Different models for different personas ( local vs foreign tourists ) </a:t>
            </a:r>
          </a:p>
          <a:p>
            <a:endParaRPr lang="en-US" sz="1800" dirty="0">
              <a:solidFill>
                <a:srgbClr val="32363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168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Color_1">
      <a:dk1>
        <a:srgbClr val="32363F"/>
      </a:dk1>
      <a:lt1>
        <a:sysClr val="window" lastClr="FFFFFF"/>
      </a:lt1>
      <a:dk2>
        <a:srgbClr val="313C41"/>
      </a:dk2>
      <a:lt2>
        <a:srgbClr val="FFFFFF"/>
      </a:lt2>
      <a:accent1>
        <a:srgbClr val="2C85AE"/>
      </a:accent1>
      <a:accent2>
        <a:srgbClr val="5E5CA2"/>
      </a:accent2>
      <a:accent3>
        <a:srgbClr val="5268A5"/>
      </a:accent3>
      <a:accent4>
        <a:srgbClr val="4276AA"/>
      </a:accent4>
      <a:accent5>
        <a:srgbClr val="1891AB"/>
      </a:accent5>
      <a:accent6>
        <a:srgbClr val="00A09D"/>
      </a:accent6>
      <a:hlink>
        <a:srgbClr val="2C85AE"/>
      </a:hlink>
      <a:folHlink>
        <a:srgbClr val="00A09D"/>
      </a:folHlink>
    </a:clrScheme>
    <a:fontScheme name="MSFT_Fon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 title goes here" id="{A4715F0E-2373-46DF-8650-9CD6D2E73FF4}" vid="{7AE24D49-249C-4823-B15D-D301F3E633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SFT_Color_1">
    <a:dk1>
      <a:srgbClr val="32363F"/>
    </a:dk1>
    <a:lt1>
      <a:sysClr val="window" lastClr="FFFFFF"/>
    </a:lt1>
    <a:dk2>
      <a:srgbClr val="313C41"/>
    </a:dk2>
    <a:lt2>
      <a:srgbClr val="FFFFFF"/>
    </a:lt2>
    <a:accent1>
      <a:srgbClr val="2C85AE"/>
    </a:accent1>
    <a:accent2>
      <a:srgbClr val="5E5CA2"/>
    </a:accent2>
    <a:accent3>
      <a:srgbClr val="5268A5"/>
    </a:accent3>
    <a:accent4>
      <a:srgbClr val="4276AA"/>
    </a:accent4>
    <a:accent5>
      <a:srgbClr val="1891AB"/>
    </a:accent5>
    <a:accent6>
      <a:srgbClr val="00A09D"/>
    </a:accent6>
    <a:hlink>
      <a:srgbClr val="2C85AE"/>
    </a:hlink>
    <a:folHlink>
      <a:srgbClr val="00A09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468</TotalTime>
  <Words>157</Words>
  <Application>Microsoft Office PowerPoint</Application>
  <PresentationFormat>Widescreen</PresentationFormat>
  <Paragraphs>51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Predict Hotel Cancelation</vt:lpstr>
      <vt:lpstr>Introduction</vt:lpstr>
      <vt:lpstr>Methodology</vt:lpstr>
      <vt:lpstr>EDA</vt:lpstr>
      <vt:lpstr>EDA</vt:lpstr>
      <vt:lpstr>Result</vt:lpstr>
      <vt:lpstr>PowerPoint Presentation</vt:lpstr>
      <vt:lpstr>Conclusions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Optimum Street Team Locations</dc:title>
  <dc:creator>Burak Arslan</dc:creator>
  <cp:lastModifiedBy>Burak Arslan</cp:lastModifiedBy>
  <cp:revision>31</cp:revision>
  <dcterms:created xsi:type="dcterms:W3CDTF">2020-12-06T10:09:13Z</dcterms:created>
  <dcterms:modified xsi:type="dcterms:W3CDTF">2021-09-11T12:32:17Z</dcterms:modified>
</cp:coreProperties>
</file>